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7" r:id="rId5"/>
    <p:sldId id="270" r:id="rId6"/>
    <p:sldId id="271" r:id="rId7"/>
    <p:sldId id="272" r:id="rId8"/>
    <p:sldId id="274" r:id="rId9"/>
    <p:sldId id="273" r:id="rId10"/>
    <p:sldId id="276" r:id="rId11"/>
    <p:sldId id="277" r:id="rId12"/>
    <p:sldId id="278" r:id="rId13"/>
    <p:sldId id="279" r:id="rId14"/>
    <p:sldId id="281" r:id="rId15"/>
    <p:sldId id="280" r:id="rId16"/>
    <p:sldId id="282" r:id="rId17"/>
    <p:sldId id="283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84968"/>
  </p:normalViewPr>
  <p:slideViewPr>
    <p:cSldViewPr>
      <p:cViewPr varScale="1">
        <p:scale>
          <a:sx n="97" d="100"/>
          <a:sy n="97" d="100"/>
        </p:scale>
        <p:origin x="3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EC7D3-71A2-42AC-8AE4-E5A1A56F82D9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31B4-E31D-45BE-827C-5FE05F8F9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7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54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(скриншот</a:t>
            </a:r>
            <a:r>
              <a:rPr lang="ru-RU" i="1" baseline="0" dirty="0"/>
              <a:t> заменен)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(</a:t>
            </a:r>
            <a:r>
              <a:rPr lang="ru-RU" i="1" dirty="0">
                <a:solidFill>
                  <a:srgbClr val="FF0000"/>
                </a:solidFill>
              </a:rPr>
              <a:t>исправлено</a:t>
            </a:r>
            <a:r>
              <a:rPr lang="en-US" i="1" dirty="0">
                <a:solidFill>
                  <a:srgbClr val="FF0000"/>
                </a:solidFill>
              </a:rPr>
              <a:t>)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86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(исправлено)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(изменено)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31B4-E31D-45BE-827C-5FE05F8F90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1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1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6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4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8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3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2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3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0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3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894D-18DF-4BBA-A44A-377F5473BEE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30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894D-18DF-4BBA-A44A-377F5473BEEC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15FA2-9916-4114-A060-85CA358BC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3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oco.ru/antirisk" TargetMode="External"/><Relationship Id="rId4" Type="http://schemas.openxmlformats.org/officeDocument/2006/relationships/hyperlink" Target="http://help-fisoko.obrnadzor.gov.ru/shno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500plus.obrnadzor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357" y="3717032"/>
            <a:ext cx="7772400" cy="1470025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tx2"/>
                </a:solidFill>
                <a:ea typeface="Cambria" pitchFamily="18" charset="0"/>
              </a:rPr>
              <a:t>Краткая инструкция по работе с информационной системой Мониторинга электронных дорожных карт </a:t>
            </a:r>
            <a:br>
              <a:rPr lang="ru-RU" sz="2700" dirty="0">
                <a:solidFill>
                  <a:schemeClr val="tx2"/>
                </a:solidFill>
                <a:ea typeface="Cambria" pitchFamily="18" charset="0"/>
              </a:rPr>
            </a:br>
            <a:r>
              <a:rPr lang="ru-RU" sz="2700" dirty="0">
                <a:solidFill>
                  <a:schemeClr val="tx2"/>
                </a:solidFill>
                <a:ea typeface="Cambria" pitchFamily="18" charset="0"/>
              </a:rPr>
              <a:t>(ИС МЭДК) в рамках реализации проекта </a:t>
            </a:r>
            <a:br>
              <a:rPr lang="ru-RU" sz="2700" dirty="0">
                <a:solidFill>
                  <a:schemeClr val="tx2"/>
                </a:solidFill>
                <a:ea typeface="Cambria" pitchFamily="18" charset="0"/>
              </a:rPr>
            </a:br>
            <a:r>
              <a:rPr lang="ru-RU" sz="2700" dirty="0">
                <a:solidFill>
                  <a:schemeClr val="tx2"/>
                </a:solidFill>
                <a:ea typeface="Cambria" pitchFamily="18" charset="0"/>
              </a:rPr>
              <a:t>Адресной методической помощи (500+)</a:t>
            </a:r>
            <a:r>
              <a:rPr lang="ru-RU" sz="2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_________________________________________________________________________________</a:t>
            </a:r>
            <a:endParaRPr lang="ru-RU" sz="2000" b="1" dirty="0">
              <a:solidFill>
                <a:schemeClr val="tx2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05" y="548680"/>
            <a:ext cx="2525418" cy="217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9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725144"/>
            <a:ext cx="8640960" cy="194421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869160"/>
            <a:ext cx="8363272" cy="19442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Одновременно с заполнением формы самодиагностики, согласованной с куратором, школа выбирает актуальные </a:t>
            </a:r>
            <a:r>
              <a:rPr lang="ru-RU" sz="1600" b="1" dirty="0">
                <a:solidFill>
                  <a:schemeClr val="tx2"/>
                </a:solidFill>
              </a:rPr>
              <a:t>направления</a:t>
            </a:r>
            <a:r>
              <a:rPr lang="ru-RU" sz="1600" dirty="0">
                <a:solidFill>
                  <a:schemeClr val="tx2"/>
                </a:solidFill>
              </a:rPr>
              <a:t> дорожной карты. Направлениями являются риски, отображенные в рисковом профиле школы.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chemeClr val="tx2"/>
                </a:solidFill>
              </a:rPr>
              <a:t>Добавить направление можно нажав на кнопке «Добавить направление «+» и далее выбрать из выпадающего списка нужное направление. После выбора нажмите кнопку «Подтвердить».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88640"/>
            <a:ext cx="77235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Добавление направлений в дорожную карту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174743" y="742637"/>
            <a:ext cx="5053441" cy="3856929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6444208" y="2011172"/>
            <a:ext cx="2412698" cy="25699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798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797152"/>
            <a:ext cx="8640960" cy="1728192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941168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Выбранное направление будет добавлено в дорожную карту школы и появится в общем меню направлений.</a:t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Для добавления всех направлений согласно файлу </a:t>
            </a:r>
            <a:r>
              <a:rPr lang="ru-RU" sz="1600" dirty="0" err="1">
                <a:solidFill>
                  <a:schemeClr val="tx2"/>
                </a:solidFill>
              </a:rPr>
              <a:t>самообследования</a:t>
            </a:r>
            <a:r>
              <a:rPr lang="ru-RU" sz="1600" dirty="0">
                <a:solidFill>
                  <a:schemeClr val="tx2"/>
                </a:solidFill>
              </a:rPr>
              <a:t> – повторите все шаги для каждого указанного в форме Самодиагностика направления.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88640"/>
            <a:ext cx="77235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Добавление направлений в дорожную карту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005533" y="742638"/>
            <a:ext cx="5089525" cy="38481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1454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725143"/>
            <a:ext cx="8640960" cy="201622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4"/>
            <a:ext cx="8363272" cy="15121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Каждое направление состоит из трех полей: </a:t>
            </a:r>
            <a:r>
              <a:rPr lang="ru-RU" sz="1600" b="1" dirty="0">
                <a:solidFill>
                  <a:schemeClr val="tx2"/>
                </a:solidFill>
              </a:rPr>
              <a:t>Программа</a:t>
            </a:r>
            <a:r>
              <a:rPr lang="ru-RU" sz="1600" dirty="0">
                <a:solidFill>
                  <a:schemeClr val="tx2"/>
                </a:solidFill>
              </a:rPr>
              <a:t>; </a:t>
            </a:r>
            <a:r>
              <a:rPr lang="ru-RU" sz="1600" b="1" dirty="0">
                <a:solidFill>
                  <a:schemeClr val="tx2"/>
                </a:solidFill>
              </a:rPr>
              <a:t>1 этап</a:t>
            </a:r>
            <a:r>
              <a:rPr lang="ru-RU" sz="1600" dirty="0">
                <a:solidFill>
                  <a:schemeClr val="tx2"/>
                </a:solidFill>
              </a:rPr>
              <a:t>; </a:t>
            </a:r>
            <a:r>
              <a:rPr lang="ru-RU" sz="1600" b="1" dirty="0">
                <a:solidFill>
                  <a:schemeClr val="tx2"/>
                </a:solidFill>
              </a:rPr>
              <a:t>2 этап</a:t>
            </a:r>
            <a:r>
              <a:rPr lang="ru-RU" sz="1600" dirty="0">
                <a:solidFill>
                  <a:schemeClr val="tx2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Программа представляет из себя описание тех мер, которые должны лечь в основу противодействия конкретному риску. Этап 1 и Этап 2 – содержат результаты мероприятий по выбранному направлению. Это могут быть: документы, работы обучающихся, обратная связь учителя, </a:t>
            </a:r>
            <a:r>
              <a:rPr lang="ru-RU" sz="1600" dirty="0" err="1">
                <a:solidFill>
                  <a:schemeClr val="tx2"/>
                </a:solidFill>
              </a:rPr>
              <a:t>медиаметериалы</a:t>
            </a:r>
            <a:r>
              <a:rPr lang="ru-RU" sz="1600" dirty="0">
                <a:solidFill>
                  <a:schemeClr val="tx2"/>
                </a:solidFill>
              </a:rPr>
              <a:t> и др.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Загрузка файлов, выставление даты и статуса меры в направлениях происходят по единому принципу заполнения дорожной карты.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1066" y="116632"/>
            <a:ext cx="43531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Работа с направлениями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61" y="678995"/>
            <a:ext cx="4992919" cy="393657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41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653136"/>
            <a:ext cx="8640960" cy="165618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4653136"/>
            <a:ext cx="8363272" cy="1512168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Программа направления представляет из себя описание цели применения мер противодействия данному риску, показателей, отражающих продвижение к этой цели, план мероприятий и действий по достижению поставленной цели. </a:t>
            </a:r>
          </a:p>
          <a:p>
            <a:pPr marL="0" lvl="1" indent="0">
              <a:spcBef>
                <a:spcPts val="0"/>
              </a:spcBef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/>
                </a:solidFill>
              </a:rPr>
              <a:t>ВАЖНО</a:t>
            </a:r>
            <a:r>
              <a:rPr lang="ru-RU" sz="1600" dirty="0">
                <a:solidFill>
                  <a:schemeClr val="tx2"/>
                </a:solidFill>
              </a:rPr>
              <a:t>: цели должны быть достижимы, показатели измеримыми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32779" y="210705"/>
            <a:ext cx="70334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«Программа» по каждому направлению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763688" y="908720"/>
            <a:ext cx="5568310" cy="348885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178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653136"/>
            <a:ext cx="8640960" cy="201622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Необходимо в установленные сроки предоставить по каждому из направлений свидетельства и результаты проведенных мероприятий. Такие подтверждения необходимо загружать в поля: </a:t>
            </a:r>
            <a:r>
              <a:rPr lang="ru-RU" sz="1600" b="1" dirty="0">
                <a:solidFill>
                  <a:schemeClr val="tx2"/>
                </a:solidFill>
              </a:rPr>
              <a:t>Этап 1 </a:t>
            </a:r>
            <a:r>
              <a:rPr lang="ru-RU" sz="1600" dirty="0">
                <a:solidFill>
                  <a:schemeClr val="tx2"/>
                </a:solidFill>
              </a:rPr>
              <a:t>и </a:t>
            </a:r>
            <a:r>
              <a:rPr lang="ru-RU" sz="1600" b="1" dirty="0">
                <a:solidFill>
                  <a:schemeClr val="tx2"/>
                </a:solidFill>
              </a:rPr>
              <a:t>Этап 2</a:t>
            </a:r>
            <a:r>
              <a:rPr lang="ru-RU" sz="1600" dirty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Свидетельствами проведения мероприятий могут выступать любые документы и рабочие материалы, появившиеся в процессе работы школы по реализации соответствующей программы действий по направлению. 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2"/>
                </a:solidFill>
              </a:rPr>
              <a:t>ВАЖНО</a:t>
            </a:r>
            <a:r>
              <a:rPr lang="ru-RU" sz="1600" dirty="0">
                <a:solidFill>
                  <a:schemeClr val="tx2"/>
                </a:solidFill>
              </a:rPr>
              <a:t>: 15 декабря – срок размещения всех материалов в текущей версии дорожной карты</a:t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1066" y="116632"/>
            <a:ext cx="58711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Мониторинг продвижения к цели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31" y="764704"/>
            <a:ext cx="4904733" cy="376648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728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005064"/>
            <a:ext cx="8640960" cy="2664296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1066" y="116632"/>
            <a:ext cx="37192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Программа развития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710145" cy="318203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5442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Школе необходимо заполнить раздел Программа развития (ПР1) загрузив в подразделы «Концепция» и «Среднесрочная программа развития» соответствующие документы.</a:t>
            </a:r>
          </a:p>
          <a:p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Концепция</a:t>
            </a:r>
            <a:r>
              <a:rPr lang="ru-RU" sz="1600" dirty="0">
                <a:solidFill>
                  <a:schemeClr val="tx2"/>
                </a:solidFill>
              </a:rPr>
              <a:t> – представление школой системы мер повышения качества образования.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Может содержать: описание определенного школой способа и руководящих принципов достижения своей основной цели; описание задач и стратегии их решения. </a:t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b="1" dirty="0">
                <a:solidFill>
                  <a:schemeClr val="tx2"/>
                </a:solidFill>
              </a:rPr>
              <a:t>Среднесрочная ПР </a:t>
            </a:r>
            <a:r>
              <a:rPr lang="ru-RU" sz="1600" dirty="0">
                <a:solidFill>
                  <a:schemeClr val="tx2"/>
                </a:solidFill>
              </a:rPr>
              <a:t>– краткое описание дорожной карты, которая формируется в рамках проекта: школа задает даты и описывает планируемые результаты, по которым можно отследить эффективность принимаемых мер. Разрабатывается на срок до 6 месяцев. </a:t>
            </a:r>
          </a:p>
        </p:txBody>
      </p:sp>
    </p:spTree>
    <p:extLst>
      <p:ext uri="{BB962C8B-B14F-4D97-AF65-F5344CB8AC3E}">
        <p14:creationId xmlns:p14="http://schemas.microsoft.com/office/powerpoint/2010/main" val="76639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87524" y="4054420"/>
            <a:ext cx="8640960" cy="2664296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3832" y="116632"/>
            <a:ext cx="76266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Подтверждение этапов и действия куратора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4126428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Каждое действие школы в дорожной карте требует подтверждения от куратора. Куратор фиксирует заполненные разделы МЭДК, присваивая им статусы: «выполнено» или «требуется доработка».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Куратор ставит статус «</a:t>
            </a:r>
            <a:r>
              <a:rPr lang="ru-RU" sz="1600" b="1" dirty="0">
                <a:solidFill>
                  <a:schemeClr val="tx2"/>
                </a:solidFill>
              </a:rPr>
              <a:t>выполнено</a:t>
            </a:r>
            <a:r>
              <a:rPr lang="ru-RU" sz="1600" dirty="0">
                <a:solidFill>
                  <a:schemeClr val="tx2"/>
                </a:solidFill>
              </a:rPr>
              <a:t>» - если загруженный школой документ удовлетворяет решаемым задачам.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Статус «</a:t>
            </a:r>
            <a:r>
              <a:rPr lang="ru-RU" sz="1600" b="1" dirty="0">
                <a:solidFill>
                  <a:schemeClr val="tx2"/>
                </a:solidFill>
              </a:rPr>
              <a:t>требуется доработка</a:t>
            </a:r>
            <a:r>
              <a:rPr lang="ru-RU" sz="1600" dirty="0">
                <a:solidFill>
                  <a:schemeClr val="tx2"/>
                </a:solidFill>
              </a:rPr>
              <a:t>» проставляется в том случае, если куратор считает, что над документом надо поработать еще (при этом указывает в комментариях пожелания к доработке).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193832" y="763298"/>
            <a:ext cx="4974044" cy="29655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71" y="1844824"/>
            <a:ext cx="2863205" cy="199151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97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1475656" y="1196752"/>
            <a:ext cx="7488832" cy="2774030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116632"/>
            <a:ext cx="42516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Ожидаемые результаты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294889"/>
            <a:ext cx="73088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Дорожная карта – отражение движения образовательной организации к повышению качества образования. Очевидно, что никакие выкладываемые документы не заменят реальной работы по выбранным направлениям, однако, важно понимание, что направления, которые содержит Дорожная карта, посильны для школы, оказавшейся в проекте, с учетом ресурсов, которые ей предоставлены: методическая поддержка и материалы, консультативная помощь и расширяющийся банк практик, а также внимание со стороны муниципалитета и региона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Прямоугольная выноска 25"/>
          <p:cNvSpPr/>
          <p:nvPr/>
        </p:nvSpPr>
        <p:spPr>
          <a:xfrm rot="10800000">
            <a:off x="1475656" y="4157211"/>
            <a:ext cx="7488832" cy="195032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4257393"/>
            <a:ext cx="74800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Главная задача проекта – запустить процессы, которые приведут к трансформации образовательной среды школы. Подобные изменения связаны с уровнем готовности к изменениям педагогического коллектива и директора школы. Таким образом, Дорожная карта – стимул для школы, наглядное отображение первых результатов управленческой и методической работы нового качества.   </a:t>
            </a:r>
          </a:p>
          <a:p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89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323528" y="3068960"/>
            <a:ext cx="8640960" cy="201622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725145"/>
            <a:ext cx="836327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16632"/>
            <a:ext cx="51128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Служба поддержки ИС МЭДК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1540" y="3167097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Для того, чтобы задать вопросы по возникающим трудностям с работой в ИС МЭДК вы можете воспользоваться тематическим форумом программы Адресной методической помощи (500+) пройдя по ссылке: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u="sng" dirty="0">
                <a:solidFill>
                  <a:schemeClr val="tx2"/>
                </a:solidFill>
                <a:hlinkClick r:id="rId4"/>
              </a:rPr>
              <a:t>http://help-fisoko.obrnadzor.gov.ru/shnor/</a:t>
            </a:r>
            <a:r>
              <a:rPr lang="ru-RU" dirty="0">
                <a:solidFill>
                  <a:schemeClr val="tx2"/>
                </a:solidFill>
              </a:rPr>
              <a:t>  - форум для представителей </a:t>
            </a:r>
            <a:r>
              <a:rPr lang="ru-RU">
                <a:solidFill>
                  <a:schemeClr val="tx2"/>
                </a:solidFill>
              </a:rPr>
              <a:t>школ-участниц проекта</a:t>
            </a: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ая выноска 25"/>
          <p:cNvSpPr/>
          <p:nvPr/>
        </p:nvSpPr>
        <p:spPr>
          <a:xfrm rot="10800000">
            <a:off x="323528" y="1154942"/>
            <a:ext cx="8640960" cy="160748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283276"/>
            <a:ext cx="835292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Подробные ответы на вопросы по работе с ИС МЭДК можно найти в «Памятке по работе с ИС МЭДК», а также в документе «Методика оказания адресной методической помощи общеобразовательным организациям, имеющим низкие образовательные результаты обучающихся» размещенном по ссылке: </a:t>
            </a:r>
            <a:r>
              <a:rPr lang="ru-RU" u="sng" dirty="0">
                <a:solidFill>
                  <a:schemeClr val="tx2"/>
                </a:solidFill>
                <a:hlinkClick r:id="rId5"/>
              </a:rPr>
              <a:t>https://fioco.ru/antirisk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4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395536" y="3856696"/>
            <a:ext cx="8360752" cy="2236600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49080"/>
            <a:ext cx="8291264" cy="197708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latin typeface="+mj-lt"/>
                <a:ea typeface="Cambria" pitchFamily="18" charset="0"/>
              </a:rPr>
              <a:t>Доступ к Личному кабинету ИС МЭДК осуществляется с использованием прямой ссылки: </a:t>
            </a:r>
            <a:r>
              <a:rPr lang="ru-RU" sz="1600" u="sng" dirty="0">
                <a:solidFill>
                  <a:schemeClr val="tx2"/>
                </a:solidFill>
                <a:latin typeface="+mj-lt"/>
                <a:ea typeface="Cambria" pitchFamily="18" charset="0"/>
                <a:hlinkClick r:id="rId3"/>
              </a:rPr>
              <a:t>https://500plus.obrnadzor.gov.ru/</a:t>
            </a:r>
            <a:r>
              <a:rPr lang="ru-RU" sz="1600" dirty="0">
                <a:solidFill>
                  <a:schemeClr val="tx2"/>
                </a:solidFill>
                <a:latin typeface="+mj-lt"/>
                <a:ea typeface="Cambria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2"/>
                </a:solidFill>
                <a:latin typeface="+mj-lt"/>
                <a:ea typeface="Cambria" pitchFamily="18" charset="0"/>
              </a:rPr>
              <a:t/>
            </a:r>
            <a:br>
              <a:rPr lang="en-US" sz="1600" dirty="0">
                <a:solidFill>
                  <a:schemeClr val="tx2"/>
                </a:solidFill>
                <a:latin typeface="+mj-lt"/>
                <a:ea typeface="Cambria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+mj-lt"/>
                <a:ea typeface="Cambria" pitchFamily="18" charset="0"/>
              </a:rPr>
              <a:t>Для доступа к Личному кабинету необходимо в адресной строке Интернет-браузера набрать (либо скопировать) адрес, ввести в предоставленную форму логин и пароль от ИС МЭДК, нажать на кнопку «Войти».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28" y="764704"/>
            <a:ext cx="47339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62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581128"/>
            <a:ext cx="8640960" cy="1440160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869160"/>
            <a:ext cx="8291264" cy="12241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После корректного вода логина и пароля от ИС МЭДК, пользователь попадает в Личный кабинет, где по умолчанию находится в разделе «Дорожные карты» меню «Обмен данными».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25889" y="1124744"/>
            <a:ext cx="8078559" cy="3024336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245763" y="116632"/>
            <a:ext cx="46003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Начало работы с ИС МЭДК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1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437112"/>
            <a:ext cx="8640960" cy="165618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653136"/>
            <a:ext cx="8291264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ea typeface="Cambria" pitchFamily="18" charset="0"/>
              </a:rPr>
            </a:b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Для начала работы с </a:t>
            </a:r>
            <a:r>
              <a:rPr lang="ru-RU" sz="1600" b="1" dirty="0">
                <a:solidFill>
                  <a:schemeClr val="tx2"/>
                </a:solidFill>
                <a:ea typeface="Cambria" pitchFamily="18" charset="0"/>
              </a:rPr>
              <a:t>Дорожной картой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 в появившемся стартовом поле необходимо нажать на кнопку «Показать направления», после чего раскроется меню дорожной карты. 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45763" y="116632"/>
            <a:ext cx="46003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Начало работы с ИС МЭДК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524871" y="1124744"/>
            <a:ext cx="8079577" cy="288032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139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437112"/>
            <a:ext cx="8640960" cy="165618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653136"/>
            <a:ext cx="8291264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ea typeface="Cambria" pitchFamily="18" charset="0"/>
              </a:rPr>
            </a:b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Дорожная карта по умолчанию содержит два направления: </a:t>
            </a:r>
            <a:r>
              <a:rPr lang="ru-RU" sz="1600" b="1" dirty="0">
                <a:solidFill>
                  <a:schemeClr val="tx2"/>
                </a:solidFill>
                <a:ea typeface="Cambria" pitchFamily="18" charset="0"/>
              </a:rPr>
              <a:t>Стартовая диагностика ШНОР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; </a:t>
            </a:r>
            <a:r>
              <a:rPr lang="ru-RU" sz="1600" b="1" dirty="0">
                <a:solidFill>
                  <a:schemeClr val="tx2"/>
                </a:solidFill>
                <a:ea typeface="Cambria" pitchFamily="18" charset="0"/>
              </a:rPr>
              <a:t>Программа развития (ПР1).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45763" y="116632"/>
            <a:ext cx="46003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Начало работы с ИС МЭДК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16" y="980728"/>
            <a:ext cx="5369472" cy="324036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79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797151"/>
            <a:ext cx="8640960" cy="1656184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941168"/>
            <a:ext cx="8291264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Направление Стартовая диагностика содержит в себе два подраздела</a:t>
            </a:r>
            <a:r>
              <a:rPr lang="ru-RU" sz="1600" b="1" dirty="0">
                <a:solidFill>
                  <a:schemeClr val="tx2"/>
                </a:solidFill>
                <a:ea typeface="Cambria" pitchFamily="18" charset="0"/>
              </a:rPr>
              <a:t>: Проектная диагностика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 и </a:t>
            </a:r>
            <a:r>
              <a:rPr lang="ru-RU" sz="1600" b="1" dirty="0" err="1">
                <a:solidFill>
                  <a:schemeClr val="tx2"/>
                </a:solidFill>
                <a:ea typeface="Cambria" pitchFamily="18" charset="0"/>
              </a:rPr>
              <a:t>Самообследование</a:t>
            </a: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. 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  <a:ea typeface="Cambr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  <a:ea typeface="Cambria" pitchFamily="18" charset="0"/>
              </a:rPr>
              <a:t>Проектная диагностика содержит рисковый профиль школы </a:t>
            </a:r>
            <a:r>
              <a:rPr lang="ru-RU" sz="1600" dirty="0">
                <a:solidFill>
                  <a:schemeClr val="tx2"/>
                </a:solidFill>
              </a:rPr>
              <a:t>(ранее размещен для ознакомления в личном кабинете школы в ФИС ОКО)</a:t>
            </a:r>
            <a:r>
              <a:rPr lang="ru-RU" sz="1600" dirty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5763" y="116632"/>
            <a:ext cx="51683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Стартовая диагностика ШНОР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91" y="851516"/>
            <a:ext cx="5153221" cy="380162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61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365103"/>
            <a:ext cx="8640960" cy="2160240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365104"/>
            <a:ext cx="8291264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В данном разделе есть </a:t>
            </a:r>
            <a:r>
              <a:rPr lang="ru-RU" sz="1600" dirty="0" err="1">
                <a:solidFill>
                  <a:schemeClr val="tx2"/>
                </a:solidFill>
              </a:rPr>
              <a:t>предзагруженные</a:t>
            </a:r>
            <a:r>
              <a:rPr lang="ru-RU" sz="1600" dirty="0">
                <a:solidFill>
                  <a:schemeClr val="tx2"/>
                </a:solidFill>
              </a:rPr>
              <a:t> файлы: </a:t>
            </a: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1) Файл с рисковым профилем школы (название соответствует логину ФИС ОКО «</a:t>
            </a:r>
            <a:r>
              <a:rPr lang="en-US" sz="1600" dirty="0" err="1">
                <a:solidFill>
                  <a:schemeClr val="tx2"/>
                </a:solidFill>
              </a:rPr>
              <a:t>sch</a:t>
            </a:r>
            <a:r>
              <a:rPr lang="ru-RU" sz="1600" dirty="0">
                <a:solidFill>
                  <a:schemeClr val="tx2"/>
                </a:solidFill>
              </a:rPr>
              <a:t>123456.</a:t>
            </a:r>
            <a:r>
              <a:rPr lang="en-US" sz="1600" dirty="0" err="1">
                <a:solidFill>
                  <a:schemeClr val="tx2"/>
                </a:solidFill>
              </a:rPr>
              <a:t>pdf</a:t>
            </a:r>
            <a:r>
              <a:rPr lang="ru-RU" sz="1600" dirty="0">
                <a:solidFill>
                  <a:schemeClr val="tx2"/>
                </a:solidFill>
              </a:rPr>
              <a:t>»), в котором отображены данные по рискам;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2) Файл с шаблоном формы </a:t>
            </a:r>
            <a:r>
              <a:rPr lang="ru-RU" sz="1600" dirty="0" err="1">
                <a:solidFill>
                  <a:schemeClr val="tx2"/>
                </a:solidFill>
              </a:rPr>
              <a:t>самообследования</a:t>
            </a:r>
            <a:r>
              <a:rPr lang="ru-RU" sz="1600" dirty="0">
                <a:solidFill>
                  <a:schemeClr val="tx2"/>
                </a:solidFill>
              </a:rPr>
              <a:t> («</a:t>
            </a:r>
            <a:r>
              <a:rPr lang="ru-RU" sz="1600" dirty="0" err="1">
                <a:solidFill>
                  <a:schemeClr val="tx2"/>
                </a:solidFill>
              </a:rPr>
              <a:t>Шаблон_Самодиагностика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  <a:r>
              <a:rPr lang="en-US" sz="1600" dirty="0" err="1">
                <a:solidFill>
                  <a:schemeClr val="tx2"/>
                </a:solidFill>
              </a:rPr>
              <a:t>docx</a:t>
            </a:r>
            <a:r>
              <a:rPr lang="ru-RU" sz="1600" dirty="0">
                <a:solidFill>
                  <a:schemeClr val="tx2"/>
                </a:solidFill>
              </a:rPr>
              <a:t>»).</a:t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Получить доступ к файлам можно нажав на кнопку раскрывающегося списка «Показать файлы». Далее скачать или просмотреть прикрепленные файлы вы сможете нажав на них.</a:t>
            </a:r>
            <a:r>
              <a:rPr lang="ru-RU" sz="1600" dirty="0"/>
              <a:t>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45763" y="116632"/>
            <a:ext cx="51683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Стартовая диагностика ШНОР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758905" cy="255879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90713"/>
            <a:ext cx="6264696" cy="6303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40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149080"/>
            <a:ext cx="8640960" cy="187220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291264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Выбранные школой и куратором направления противодействия рискам, актуальным для школы, отмечаются в Шаблоне самодиагностики. Шаблон самодиагностики скачивается и заполняется соответственно выбранным направлениям противодействия рискам.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После заполнения шаблона самодиагностики – его необходимо прикрепить в поле «</a:t>
            </a:r>
            <a:r>
              <a:rPr lang="ru-RU" sz="1600" dirty="0" err="1">
                <a:solidFill>
                  <a:schemeClr val="tx2"/>
                </a:solidFill>
              </a:rPr>
              <a:t>Самообследование</a:t>
            </a:r>
            <a:r>
              <a:rPr lang="ru-RU" sz="1600" dirty="0">
                <a:solidFill>
                  <a:schemeClr val="tx2"/>
                </a:solidFill>
              </a:rPr>
              <a:t>», нажав на кнопку «Прикрепить файл».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16632"/>
            <a:ext cx="64634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Работа с шаблоном самодиагностики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102176" cy="239843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30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251520" y="4077071"/>
            <a:ext cx="8640960" cy="259228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49080"/>
            <a:ext cx="8291264" cy="19442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/>
                </a:solidFill>
              </a:rPr>
              <a:t>После загрузки файла с самодиагностикой в поле «</a:t>
            </a:r>
            <a:r>
              <a:rPr lang="ru-RU" sz="1600" dirty="0" err="1">
                <a:solidFill>
                  <a:schemeClr val="tx2"/>
                </a:solidFill>
              </a:rPr>
              <a:t>Самообследование</a:t>
            </a:r>
            <a:r>
              <a:rPr lang="ru-RU" sz="1600" dirty="0">
                <a:solidFill>
                  <a:schemeClr val="tx2"/>
                </a:solidFill>
              </a:rPr>
              <a:t>» необходимо  установить дату завершения работ. Для ввода даты нажмите на поле с надписью «Нет даты» и в появившемся календаре выберете нужную дату. 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После загрузки файла и введения даты необходимо выбрать школьный статус подтверждения. Для выбора статуса нажмите на левую кнопку «Выполнение» и выберете «</a:t>
            </a:r>
            <a:r>
              <a:rPr lang="ru-RU" sz="1600" b="1" dirty="0">
                <a:solidFill>
                  <a:schemeClr val="tx2"/>
                </a:solidFill>
              </a:rPr>
              <a:t>Выполнено</a:t>
            </a:r>
            <a:r>
              <a:rPr lang="ru-RU" sz="1600" dirty="0">
                <a:solidFill>
                  <a:schemeClr val="tx2"/>
                </a:solidFill>
              </a:rPr>
              <a:t>».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b="1" dirty="0">
                <a:solidFill>
                  <a:schemeClr val="tx2"/>
                </a:solidFill>
              </a:rPr>
              <a:t>ВАЖНО</a:t>
            </a:r>
            <a:r>
              <a:rPr lang="ru-RU" sz="1600" dirty="0">
                <a:solidFill>
                  <a:schemeClr val="tx2"/>
                </a:solidFill>
              </a:rPr>
              <a:t>: только после выполнения данных действий у Куратора появится возможность провести оценку проведенной школой работы и выставить статус подтверждения куратора.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16632"/>
            <a:ext cx="64634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tx2"/>
                </a:solidFill>
                <a:ea typeface="Cambria" pitchFamily="18" charset="0"/>
              </a:rPr>
              <a:t>Работа с шаблоном самодиагностики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080119" cy="932122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640637" cy="18192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50" y="2348880"/>
            <a:ext cx="3822206" cy="154012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685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754</Words>
  <Application>Microsoft Office PowerPoint</Application>
  <PresentationFormat>Экран (4:3)</PresentationFormat>
  <Paragraphs>77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Тема Office</vt:lpstr>
      <vt:lpstr>Краткая инструкция по работе с информационной системой Мониторинга электронных дорожных карт  (ИС МЭДК) в рамках реализации проекта  Адресной методической помощи (500+) _________________________________________________________________________________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по работе с Информационной системой Мониторинга электронных дорожных карт  (ИС МЭДК) в рамках реализации проекта  Адресной методической помощи (500+) _________________________________________________________________________________</dc:title>
  <dc:creator>Курбатов Тимофей Викторович</dc:creator>
  <cp:lastModifiedBy>Анна Николаевна Цегельникова</cp:lastModifiedBy>
  <cp:revision>57</cp:revision>
  <dcterms:created xsi:type="dcterms:W3CDTF">2020-11-09T11:11:57Z</dcterms:created>
  <dcterms:modified xsi:type="dcterms:W3CDTF">2021-03-11T03:55:33Z</dcterms:modified>
</cp:coreProperties>
</file>